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0" r:id="rId3"/>
    <p:sldId id="291" r:id="rId4"/>
    <p:sldId id="257" r:id="rId5"/>
    <p:sldId id="286" r:id="rId6"/>
    <p:sldId id="287" r:id="rId7"/>
    <p:sldId id="288" r:id="rId8"/>
    <p:sldId id="258" r:id="rId9"/>
    <p:sldId id="259" r:id="rId10"/>
    <p:sldId id="279" r:id="rId11"/>
    <p:sldId id="260" r:id="rId12"/>
    <p:sldId id="261" r:id="rId13"/>
    <p:sldId id="262" r:id="rId14"/>
    <p:sldId id="263" r:id="rId15"/>
    <p:sldId id="280" r:id="rId16"/>
    <p:sldId id="278" r:id="rId17"/>
    <p:sldId id="277" r:id="rId18"/>
    <p:sldId id="281" r:id="rId19"/>
    <p:sldId id="276" r:id="rId20"/>
    <p:sldId id="264" r:id="rId21"/>
    <p:sldId id="265" r:id="rId22"/>
    <p:sldId id="266" r:id="rId23"/>
    <p:sldId id="267" r:id="rId24"/>
    <p:sldId id="268" r:id="rId25"/>
    <p:sldId id="269" r:id="rId26"/>
    <p:sldId id="271" r:id="rId27"/>
    <p:sldId id="282" r:id="rId28"/>
    <p:sldId id="285" r:id="rId29"/>
    <p:sldId id="283" r:id="rId30"/>
    <p:sldId id="292" r:id="rId31"/>
    <p:sldId id="289" r:id="rId32"/>
    <p:sldId id="274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2B6BD-CB06-4AD6-9390-EB1E39B6A29D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347A2-6737-43F8-B2E6-014F778CE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407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2B6BD-CB06-4AD6-9390-EB1E39B6A29D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347A2-6737-43F8-B2E6-014F778CE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538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2B6BD-CB06-4AD6-9390-EB1E39B6A29D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347A2-6737-43F8-B2E6-014F778CE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03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2B6BD-CB06-4AD6-9390-EB1E39B6A29D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347A2-6737-43F8-B2E6-014F778CE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848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2B6BD-CB06-4AD6-9390-EB1E39B6A29D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347A2-6737-43F8-B2E6-014F778CE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49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2B6BD-CB06-4AD6-9390-EB1E39B6A29D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347A2-6737-43F8-B2E6-014F778CE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526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2B6BD-CB06-4AD6-9390-EB1E39B6A29D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347A2-6737-43F8-B2E6-014F778CE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525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2B6BD-CB06-4AD6-9390-EB1E39B6A29D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347A2-6737-43F8-B2E6-014F778CE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181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2B6BD-CB06-4AD6-9390-EB1E39B6A29D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347A2-6737-43F8-B2E6-014F778CE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375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2B6BD-CB06-4AD6-9390-EB1E39B6A29D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347A2-6737-43F8-B2E6-014F778CE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399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2B6BD-CB06-4AD6-9390-EB1E39B6A29D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347A2-6737-43F8-B2E6-014F778CE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383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20000"/>
                <a:lumOff val="80000"/>
              </a:schemeClr>
            </a:gs>
            <a:gs pos="33000">
              <a:schemeClr val="accent6">
                <a:lumMod val="60000"/>
                <a:lumOff val="40000"/>
              </a:schemeClr>
            </a:gs>
            <a:gs pos="65000">
              <a:schemeClr val="accent6">
                <a:lumMod val="40000"/>
                <a:lumOff val="60000"/>
              </a:schemeClr>
            </a:gs>
            <a:gs pos="90000">
              <a:schemeClr val="accent6">
                <a:lumMod val="20000"/>
                <a:lumOff val="8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2B6BD-CB06-4AD6-9390-EB1E39B6A29D}" type="datetimeFigureOut">
              <a:rPr lang="en-US" smtClean="0"/>
              <a:t>11/26/2019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347A2-6737-43F8-B2E6-014F778CEC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498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tsipianitis@ece.upatras.gr" TargetMode="External"/><Relationship Id="rId2" Type="http://schemas.openxmlformats.org/officeDocument/2006/relationships/hyperlink" Target="mailto:mandello@upatras.g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53016"/>
            <a:ext cx="9144000" cy="2434281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George 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</a:rPr>
              <a:t>Mandellos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Dimitris </a:t>
            </a:r>
            <a:r>
              <a:rPr lang="en-US" b="1" smtClean="0">
                <a:solidFill>
                  <a:schemeClr val="accent6">
                    <a:lumMod val="50000"/>
                  </a:schemeClr>
                </a:solidFill>
              </a:rPr>
              <a:t>Tsipianitis</a:t>
            </a:r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hlinkClick r:id="rId2"/>
              </a:rPr>
              <a:t>mandello@upatras.gr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  <a:hlinkClick r:id="rId3"/>
              </a:rPr>
              <a:t>dtsipianitis@ece.upatras.gr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en-US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en-US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GB" i="1" dirty="0">
                <a:solidFill>
                  <a:schemeClr val="accent6">
                    <a:lumMod val="50000"/>
                  </a:schemeClr>
                </a:solidFill>
              </a:rPr>
              <a:t>Electrical &amp; Computer Engineering Department,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en-US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GB" i="1" dirty="0">
                <a:solidFill>
                  <a:schemeClr val="accent6">
                    <a:lumMod val="50000"/>
                  </a:schemeClr>
                </a:solidFill>
              </a:rPr>
              <a:t>University of </a:t>
            </a:r>
            <a:r>
              <a:rPr lang="en-GB" i="1" dirty="0" err="1" smtClean="0">
                <a:solidFill>
                  <a:schemeClr val="accent6">
                    <a:lumMod val="50000"/>
                  </a:schemeClr>
                </a:solidFill>
              </a:rPr>
              <a:t>Patras</a:t>
            </a:r>
            <a:r>
              <a:rPr lang="en-GB" i="1" dirty="0" smtClean="0">
                <a:solidFill>
                  <a:schemeClr val="accent6">
                    <a:lumMod val="50000"/>
                  </a:schemeClr>
                </a:solidFill>
              </a:rPr>
              <a:t>,</a:t>
            </a:r>
          </a:p>
          <a:p>
            <a:pPr hangingPunct="0"/>
            <a:r>
              <a:rPr lang="en-GB" i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i="1" dirty="0">
                <a:solidFill>
                  <a:schemeClr val="accent6">
                    <a:lumMod val="50000"/>
                  </a:schemeClr>
                </a:solidFill>
              </a:rPr>
              <a:t>Greece 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98474" y="730759"/>
            <a:ext cx="9844490" cy="304698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A Business Intelligent (BI) Connection </a:t>
            </a:r>
            <a:endParaRPr lang="en-US" sz="4800" b="1" dirty="0" smtClean="0">
              <a:ln w="12700">
                <a:solidFill>
                  <a:schemeClr val="accent1"/>
                </a:solidFill>
                <a:prstDash val="solid"/>
              </a:ln>
              <a:solidFill>
                <a:srgbClr val="92D050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  <a:p>
            <a:pPr algn="ctr"/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between </a:t>
            </a:r>
          </a:p>
          <a:p>
            <a:pPr algn="ctr"/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Quality </a:t>
            </a:r>
            <a:r>
              <a:rPr lang="en-US" sz="48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and Evaluation methods. </a:t>
            </a:r>
            <a:endParaRPr lang="en-US" sz="4800" b="1" dirty="0" smtClean="0">
              <a:ln w="12700">
                <a:solidFill>
                  <a:schemeClr val="accent1"/>
                </a:solidFill>
                <a:prstDash val="solid"/>
              </a:ln>
              <a:solidFill>
                <a:srgbClr val="92D050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  <a:p>
            <a:pPr algn="ctr"/>
            <a:r>
              <a:rPr lang="en-US" sz="48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Case Study</a:t>
            </a:r>
            <a:endParaRPr lang="en-US" sz="4800" b="1" cap="none" spc="0" dirty="0">
              <a:ln w="12700">
                <a:solidFill>
                  <a:schemeClr val="accent1"/>
                </a:solidFill>
                <a:prstDash val="solid"/>
              </a:ln>
              <a:solidFill>
                <a:srgbClr val="92D050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9496" y="6393234"/>
            <a:ext cx="119625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/>
              <a:t>Hellenic Society for </a:t>
            </a:r>
            <a:r>
              <a:rPr lang="el-GR" b="1" dirty="0" err="1"/>
              <a:t>Systemic</a:t>
            </a:r>
            <a:r>
              <a:rPr lang="el-GR" b="1" dirty="0"/>
              <a:t> </a:t>
            </a:r>
            <a:r>
              <a:rPr lang="el-GR" b="1" dirty="0" err="1"/>
              <a:t>Studies</a:t>
            </a:r>
            <a:r>
              <a:rPr lang="en-US" dirty="0" smtClean="0"/>
              <a:t>, </a:t>
            </a:r>
            <a:r>
              <a:rPr lang="el-GR" b="1" dirty="0" smtClean="0"/>
              <a:t>15th </a:t>
            </a:r>
            <a:r>
              <a:rPr lang="el-GR" b="1" dirty="0"/>
              <a:t>HSSS </a:t>
            </a:r>
            <a:r>
              <a:rPr lang="el-GR" b="1" dirty="0" err="1"/>
              <a:t>National</a:t>
            </a:r>
            <a:r>
              <a:rPr lang="el-GR" b="1" dirty="0"/>
              <a:t> &amp; International </a:t>
            </a:r>
            <a:r>
              <a:rPr lang="el-GR" b="1" dirty="0" err="1" smtClean="0"/>
              <a:t>Conference</a:t>
            </a:r>
            <a:r>
              <a:rPr lang="en-US" b="1" dirty="0" smtClean="0"/>
              <a:t> </a:t>
            </a:r>
            <a:r>
              <a:rPr lang="en-US" dirty="0" smtClean="0"/>
              <a:t> </a:t>
            </a:r>
            <a:r>
              <a:rPr lang="el-GR" b="1" dirty="0" err="1"/>
              <a:t>Systemics</a:t>
            </a:r>
            <a:r>
              <a:rPr lang="el-GR" b="1" dirty="0"/>
              <a:t> and </a:t>
            </a:r>
            <a:r>
              <a:rPr lang="el-GR" b="1" dirty="0" err="1"/>
              <a:t>Business</a:t>
            </a:r>
            <a:r>
              <a:rPr lang="el-GR" b="1" dirty="0"/>
              <a:t> </a:t>
            </a:r>
            <a:r>
              <a:rPr lang="el-GR" b="1" dirty="0" err="1"/>
              <a:t>Intelligence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469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</a:t>
            </a:r>
            <a:r>
              <a:rPr lang="en-US" dirty="0" smtClean="0"/>
              <a:t>uestions </a:t>
            </a:r>
            <a:r>
              <a:rPr lang="en-US" dirty="0"/>
              <a:t>that need answers.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</a:t>
            </a:r>
            <a:r>
              <a:rPr lang="en-US" dirty="0"/>
              <a:t>is the most accurate way to do research? </a:t>
            </a:r>
            <a:endParaRPr lang="en-US" dirty="0" smtClean="0"/>
          </a:p>
          <a:p>
            <a:r>
              <a:rPr lang="en-US" dirty="0" smtClean="0"/>
              <a:t>Are </a:t>
            </a:r>
            <a:r>
              <a:rPr lang="en-US" dirty="0"/>
              <a:t>all surveys able to give reliable results? </a:t>
            </a:r>
            <a:endParaRPr lang="en-US" dirty="0" smtClean="0"/>
          </a:p>
          <a:p>
            <a:r>
              <a:rPr lang="en-US" dirty="0" smtClean="0"/>
              <a:t>How </a:t>
            </a:r>
            <a:r>
              <a:rPr lang="en-US" dirty="0"/>
              <a:t>many time is required for the investigation and the data analysis? </a:t>
            </a:r>
            <a:endParaRPr lang="en-US" dirty="0" smtClean="0"/>
          </a:p>
          <a:p>
            <a:r>
              <a:rPr lang="en-US" dirty="0" smtClean="0"/>
              <a:t>What </a:t>
            </a:r>
            <a:r>
              <a:rPr lang="en-US" dirty="0"/>
              <a:t>about costs?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074197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346" y="365125"/>
            <a:ext cx="11504140" cy="1325563"/>
          </a:xfrm>
        </p:spPr>
        <p:txBody>
          <a:bodyPr/>
          <a:lstStyle/>
          <a:p>
            <a:r>
              <a:rPr lang="en-US" dirty="0" smtClean="0"/>
              <a:t>Involved factors depending on survey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i="1" dirty="0"/>
              <a:t>2.1 Cost</a:t>
            </a:r>
            <a:endParaRPr lang="en-US" i="1" dirty="0"/>
          </a:p>
          <a:p>
            <a:r>
              <a:rPr lang="en-GB" i="1" dirty="0"/>
              <a:t>2.2 Impact – Population – Target Group</a:t>
            </a:r>
            <a:endParaRPr lang="en-US" i="1" dirty="0"/>
          </a:p>
          <a:p>
            <a:r>
              <a:rPr lang="en-GB" i="1" dirty="0"/>
              <a:t>2.3 Speed of distribution – time to complete – response rates </a:t>
            </a:r>
            <a:endParaRPr lang="en-US" i="1" dirty="0"/>
          </a:p>
          <a:p>
            <a:r>
              <a:rPr lang="en-US" i="1" dirty="0"/>
              <a:t>2.4 Reliability – Confidentiality</a:t>
            </a:r>
          </a:p>
          <a:p>
            <a:r>
              <a:rPr lang="en-GB" i="1" dirty="0"/>
              <a:t>2.5 Flexibility</a:t>
            </a:r>
            <a:endParaRPr lang="en-US" i="1" dirty="0"/>
          </a:p>
          <a:p>
            <a:r>
              <a:rPr lang="en-US" i="1" dirty="0"/>
              <a:t>2.6 </a:t>
            </a:r>
            <a:r>
              <a:rPr lang="en-GB" i="1" dirty="0"/>
              <a:t>Presentation</a:t>
            </a:r>
            <a:r>
              <a:rPr lang="en-US" i="1" dirty="0"/>
              <a:t> – Appearance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7581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i="1" dirty="0"/>
              <a:t>2.1 </a:t>
            </a:r>
            <a:r>
              <a:rPr lang="en-GB" i="1" dirty="0" smtClean="0"/>
              <a:t>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/>
              <a:t>includes all stages from design, diffusion (publishing, sending, receiving), data analysis (collection, processing), to announcement of </a:t>
            </a:r>
            <a:r>
              <a:rPr lang="en-US" dirty="0" smtClean="0"/>
              <a:t>results.</a:t>
            </a:r>
          </a:p>
          <a:p>
            <a:pPr algn="just"/>
            <a:r>
              <a:rPr lang="en-US" dirty="0" smtClean="0"/>
              <a:t>Paper </a:t>
            </a:r>
            <a:r>
              <a:rPr lang="en-US" dirty="0"/>
              <a:t>surveys have high </a:t>
            </a:r>
            <a:r>
              <a:rPr lang="en-US" dirty="0" smtClean="0"/>
              <a:t>costs including the cost </a:t>
            </a:r>
            <a:r>
              <a:rPr lang="en-US" dirty="0"/>
              <a:t>of paper, printing, </a:t>
            </a:r>
            <a:r>
              <a:rPr lang="en-US" dirty="0" smtClean="0"/>
              <a:t>postage, data handling and processing.</a:t>
            </a:r>
          </a:p>
          <a:p>
            <a:pPr algn="just"/>
            <a:r>
              <a:rPr lang="en-US" dirty="0" smtClean="0"/>
              <a:t>Online </a:t>
            </a:r>
            <a:r>
              <a:rPr lang="en-US" dirty="0"/>
              <a:t>surveys have </a:t>
            </a:r>
            <a:r>
              <a:rPr lang="en-US" dirty="0" smtClean="0"/>
              <a:t>lower costs using automated </a:t>
            </a:r>
            <a:r>
              <a:rPr lang="en-US" dirty="0"/>
              <a:t>steps, from e-mail sending asking users for the participation, until the result extraction. </a:t>
            </a:r>
          </a:p>
        </p:txBody>
      </p:sp>
    </p:spTree>
    <p:extLst>
      <p:ext uri="{BB962C8B-B14F-4D97-AF65-F5344CB8AC3E}">
        <p14:creationId xmlns:p14="http://schemas.microsoft.com/office/powerpoint/2010/main" val="33687069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i="1" dirty="0" smtClean="0"/>
              <a:t>2.2 </a:t>
            </a:r>
            <a:r>
              <a:rPr lang="en-GB" i="1" dirty="0"/>
              <a:t>Impact – Population – Target </a:t>
            </a:r>
            <a:r>
              <a:rPr lang="en-GB" i="1" dirty="0" smtClean="0"/>
              <a:t>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/>
              <a:t>Paper surveys, </a:t>
            </a:r>
            <a:endParaRPr lang="en-US" dirty="0" smtClean="0"/>
          </a:p>
          <a:p>
            <a:pPr lvl="1" algn="just"/>
            <a:r>
              <a:rPr lang="en-US" dirty="0" smtClean="0"/>
              <a:t>usually, </a:t>
            </a:r>
            <a:r>
              <a:rPr lang="en-US" dirty="0"/>
              <a:t>have limited area coverage. </a:t>
            </a:r>
            <a:endParaRPr lang="en-US" dirty="0" smtClean="0"/>
          </a:p>
          <a:p>
            <a:pPr lvl="1" algn="just"/>
            <a:r>
              <a:rPr lang="en-US" dirty="0" smtClean="0"/>
              <a:t>can </a:t>
            </a:r>
            <a:r>
              <a:rPr lang="en-US" dirty="0"/>
              <a:t>include participants from all age ranges. </a:t>
            </a:r>
            <a:endParaRPr lang="en-US" dirty="0" smtClean="0"/>
          </a:p>
          <a:p>
            <a:pPr lvl="1" algn="just"/>
            <a:r>
              <a:rPr lang="en-US" dirty="0" smtClean="0"/>
              <a:t>include </a:t>
            </a:r>
            <a:r>
              <a:rPr lang="en-US" dirty="0"/>
              <a:t>all educational states and don’t require any filling expertise (can be text or picture oriented). </a:t>
            </a:r>
            <a:endParaRPr lang="en-US" dirty="0" smtClean="0"/>
          </a:p>
          <a:p>
            <a:pPr lvl="1" algn="just"/>
            <a:r>
              <a:rPr lang="en-US" dirty="0" smtClean="0"/>
              <a:t>can </a:t>
            </a:r>
            <a:r>
              <a:rPr lang="en-US" dirty="0"/>
              <a:t>be filled everywhere (in a city or on a mountain), with only a pencil</a:t>
            </a:r>
            <a:r>
              <a:rPr lang="en-US" dirty="0" smtClean="0"/>
              <a:t>.</a:t>
            </a:r>
            <a:endParaRPr lang="el-GR" dirty="0" smtClean="0"/>
          </a:p>
          <a:p>
            <a:pPr algn="just"/>
            <a:r>
              <a:rPr lang="en-US" dirty="0" smtClean="0"/>
              <a:t>Online </a:t>
            </a:r>
            <a:r>
              <a:rPr lang="en-US" dirty="0"/>
              <a:t>surveys </a:t>
            </a:r>
            <a:endParaRPr lang="en-US" dirty="0" smtClean="0"/>
          </a:p>
          <a:p>
            <a:pPr lvl="1" algn="just"/>
            <a:r>
              <a:rPr lang="en-US" dirty="0" smtClean="0"/>
              <a:t>have </a:t>
            </a:r>
            <a:r>
              <a:rPr lang="en-US" dirty="0"/>
              <a:t>unlimited geographically distributed </a:t>
            </a:r>
            <a:r>
              <a:rPr lang="en-US" dirty="0" smtClean="0"/>
              <a:t>participants. </a:t>
            </a:r>
          </a:p>
          <a:p>
            <a:pPr lvl="1" algn="just"/>
            <a:r>
              <a:rPr lang="en-US" dirty="0" smtClean="0"/>
              <a:t>one limitation is </a:t>
            </a:r>
            <a:r>
              <a:rPr lang="en-US" dirty="0"/>
              <a:t>the user’s ability to operate computers, smartphones or other electronic </a:t>
            </a:r>
            <a:r>
              <a:rPr lang="en-US" dirty="0" smtClean="0"/>
              <a:t>devices. </a:t>
            </a:r>
          </a:p>
          <a:p>
            <a:pPr lvl="1" algn="just"/>
            <a:r>
              <a:rPr lang="en-US" dirty="0" smtClean="0"/>
              <a:t>a </a:t>
            </a:r>
            <a:r>
              <a:rPr lang="en-US" dirty="0"/>
              <a:t>data network must be available in the place of </a:t>
            </a:r>
            <a:r>
              <a:rPr lang="en-US" dirty="0" smtClean="0"/>
              <a:t>examination.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3603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i="1" dirty="0" smtClean="0"/>
              <a:t>2.3 </a:t>
            </a:r>
            <a:r>
              <a:rPr lang="en-GB" i="1" dirty="0"/>
              <a:t>Speed of distribution – time to complete – response 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822663" cy="49011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 smtClean="0"/>
              <a:t>paper </a:t>
            </a:r>
            <a:r>
              <a:rPr lang="en-US" dirty="0"/>
              <a:t>surveys </a:t>
            </a:r>
            <a:endParaRPr lang="en-US" dirty="0" smtClean="0"/>
          </a:p>
          <a:p>
            <a:pPr lvl="1" algn="just"/>
            <a:r>
              <a:rPr lang="en-US" dirty="0" smtClean="0"/>
              <a:t>have longer postage/distribution times. </a:t>
            </a:r>
          </a:p>
          <a:p>
            <a:pPr lvl="1" algn="just"/>
            <a:r>
              <a:rPr lang="en-US" dirty="0" smtClean="0"/>
              <a:t>there </a:t>
            </a:r>
            <a:r>
              <a:rPr lang="en-US" dirty="0"/>
              <a:t>is a significant delay on data acquisition and processing. </a:t>
            </a:r>
            <a:endParaRPr lang="en-US" dirty="0" smtClean="0"/>
          </a:p>
          <a:p>
            <a:pPr lvl="1" algn="just"/>
            <a:r>
              <a:rPr lang="en-US" dirty="0" smtClean="0"/>
              <a:t>the </a:t>
            </a:r>
            <a:r>
              <a:rPr lang="en-US" dirty="0"/>
              <a:t>time to complete is usually </a:t>
            </a:r>
            <a:r>
              <a:rPr lang="en-US" dirty="0" smtClean="0"/>
              <a:t>short. Respondents </a:t>
            </a:r>
            <a:r>
              <a:rPr lang="en-US" dirty="0"/>
              <a:t>have to check </a:t>
            </a:r>
            <a:r>
              <a:rPr lang="en-US" dirty="0" smtClean="0"/>
              <a:t>only a few pages.</a:t>
            </a:r>
          </a:p>
          <a:p>
            <a:pPr lvl="1" algn="just"/>
            <a:r>
              <a:rPr lang="en-US" dirty="0" smtClean="0"/>
              <a:t>the </a:t>
            </a:r>
            <a:r>
              <a:rPr lang="en-US" dirty="0"/>
              <a:t>response </a:t>
            </a:r>
            <a:r>
              <a:rPr lang="en-US" dirty="0" smtClean="0"/>
              <a:t>rate </a:t>
            </a:r>
            <a:r>
              <a:rPr lang="en-US" dirty="0"/>
              <a:t>is </a:t>
            </a:r>
            <a:r>
              <a:rPr lang="en-US" dirty="0" smtClean="0"/>
              <a:t>usually high.</a:t>
            </a:r>
          </a:p>
          <a:p>
            <a:pPr algn="just"/>
            <a:r>
              <a:rPr lang="en-US" dirty="0"/>
              <a:t>o</a:t>
            </a:r>
            <a:r>
              <a:rPr lang="en-US" dirty="0" smtClean="0"/>
              <a:t>nline surveys</a:t>
            </a:r>
          </a:p>
          <a:p>
            <a:pPr lvl="1" algn="just"/>
            <a:r>
              <a:rPr lang="en-US" dirty="0" smtClean="0"/>
              <a:t>the email </a:t>
            </a:r>
            <a:r>
              <a:rPr lang="en-US" dirty="0"/>
              <a:t>invitation </a:t>
            </a:r>
            <a:r>
              <a:rPr lang="en-US" dirty="0" smtClean="0"/>
              <a:t>introduces </a:t>
            </a:r>
            <a:r>
              <a:rPr lang="en-US" dirty="0"/>
              <a:t>significant delay on participant’s response (postpones or forgets the completion). </a:t>
            </a:r>
            <a:endParaRPr lang="en-US" dirty="0" smtClean="0"/>
          </a:p>
          <a:p>
            <a:pPr lvl="1" algn="just"/>
            <a:r>
              <a:rPr lang="en-US" dirty="0" smtClean="0"/>
              <a:t>have </a:t>
            </a:r>
            <a:r>
              <a:rPr lang="en-US" dirty="0"/>
              <a:t>a limited deadline, collecting only a part of </a:t>
            </a:r>
            <a:r>
              <a:rPr lang="en-US" dirty="0" smtClean="0"/>
              <a:t>responses, </a:t>
            </a:r>
            <a:r>
              <a:rPr lang="en-US" dirty="0"/>
              <a:t>with negative consistence on the </a:t>
            </a:r>
            <a:r>
              <a:rPr lang="en-US" dirty="0" smtClean="0"/>
              <a:t>people’s </a:t>
            </a:r>
            <a:r>
              <a:rPr lang="en-US" dirty="0"/>
              <a:t>behavior. </a:t>
            </a:r>
            <a:endParaRPr lang="en-US" dirty="0" smtClean="0"/>
          </a:p>
          <a:p>
            <a:pPr lvl="1" algn="just"/>
            <a:r>
              <a:rPr lang="en-US" dirty="0" smtClean="0"/>
              <a:t>the </a:t>
            </a:r>
            <a:r>
              <a:rPr lang="en-US" dirty="0"/>
              <a:t>number of different screens and the scrolling </a:t>
            </a:r>
            <a:r>
              <a:rPr lang="en-US" dirty="0" smtClean="0"/>
              <a:t>inside screens require </a:t>
            </a:r>
            <a:r>
              <a:rPr lang="en-US" dirty="0"/>
              <a:t>more time to be filled</a:t>
            </a:r>
            <a:r>
              <a:rPr lang="en-US" dirty="0" smtClean="0"/>
              <a:t>.</a:t>
            </a:r>
          </a:p>
          <a:p>
            <a:pPr lvl="1" algn="just"/>
            <a:r>
              <a:rPr lang="en-US" dirty="0" smtClean="0"/>
              <a:t>the </a:t>
            </a:r>
            <a:r>
              <a:rPr lang="en-US" dirty="0"/>
              <a:t>data processing is automated </a:t>
            </a:r>
            <a:r>
              <a:rPr lang="en-US" dirty="0" smtClean="0"/>
              <a:t>- </a:t>
            </a:r>
            <a:r>
              <a:rPr lang="en-US" dirty="0"/>
              <a:t>the researcher is able to have sub results each </a:t>
            </a:r>
            <a:r>
              <a:rPr lang="en-US" dirty="0" smtClean="0"/>
              <a:t>time. </a:t>
            </a:r>
          </a:p>
          <a:p>
            <a:pPr lvl="1" algn="just"/>
            <a:r>
              <a:rPr lang="en-US" dirty="0" smtClean="0"/>
              <a:t>the </a:t>
            </a:r>
            <a:r>
              <a:rPr lang="en-US" dirty="0"/>
              <a:t>technology itself, </a:t>
            </a:r>
            <a:r>
              <a:rPr lang="en-US" dirty="0" smtClean="0"/>
              <a:t>can </a:t>
            </a:r>
            <a:r>
              <a:rPr lang="en-US" dirty="0"/>
              <a:t>have negative effects on survey participation and finally outcomes. </a:t>
            </a:r>
            <a:endParaRPr lang="en-US" dirty="0" smtClean="0"/>
          </a:p>
          <a:p>
            <a:pPr lvl="2" algn="just"/>
            <a:r>
              <a:rPr lang="en-US" dirty="0" smtClean="0"/>
              <a:t>A </a:t>
            </a:r>
            <a:r>
              <a:rPr lang="en-US" dirty="0"/>
              <a:t>slow internet-connection can discourage people from taking a survey, </a:t>
            </a:r>
            <a:endParaRPr lang="en-US" dirty="0" smtClean="0"/>
          </a:p>
          <a:p>
            <a:pPr lvl="2" algn="just"/>
            <a:r>
              <a:rPr lang="en-US" dirty="0" smtClean="0"/>
              <a:t>missing </a:t>
            </a:r>
            <a:r>
              <a:rPr lang="en-US" dirty="0"/>
              <a:t>plugins (such as a Flash® plugin), </a:t>
            </a:r>
            <a:endParaRPr lang="en-US" dirty="0" smtClean="0"/>
          </a:p>
          <a:p>
            <a:pPr lvl="2" algn="just"/>
            <a:r>
              <a:rPr lang="en-US" dirty="0" smtClean="0"/>
              <a:t>enabled </a:t>
            </a:r>
            <a:r>
              <a:rPr lang="en-US" dirty="0"/>
              <a:t>popup blockers, </a:t>
            </a:r>
            <a:r>
              <a:rPr lang="en-US" dirty="0" smtClean="0"/>
              <a:t>limit the participation.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9096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i="1" dirty="0" smtClean="0"/>
              <a:t>2.4 </a:t>
            </a:r>
            <a:r>
              <a:rPr lang="en-US" i="1" dirty="0" smtClean="0"/>
              <a:t>Reliability </a:t>
            </a:r>
            <a:r>
              <a:rPr lang="en-US" i="1" dirty="0"/>
              <a:t>– </a:t>
            </a:r>
            <a:r>
              <a:rPr lang="en-US" i="1" dirty="0" smtClean="0"/>
              <a:t>Confidentiality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0036"/>
            <a:ext cx="10515600" cy="464692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smtClean="0"/>
              <a:t>Surveys are valuable only if answers are honest. Honesty and anonymity have a close relation.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paper surveys</a:t>
            </a:r>
          </a:p>
          <a:p>
            <a:pPr lvl="1"/>
            <a:r>
              <a:rPr lang="en-US" dirty="0" smtClean="0"/>
              <a:t>respondents fill surveys without personal data, so forms are anonymous.</a:t>
            </a:r>
          </a:p>
          <a:p>
            <a:pPr lvl="1"/>
            <a:endParaRPr lang="en-US" dirty="0"/>
          </a:p>
          <a:p>
            <a:r>
              <a:rPr lang="en-US" dirty="0"/>
              <a:t>o</a:t>
            </a:r>
            <a:r>
              <a:rPr lang="en-US" dirty="0" smtClean="0"/>
              <a:t>nline surveys</a:t>
            </a:r>
          </a:p>
          <a:p>
            <a:pPr lvl="1"/>
            <a:r>
              <a:rPr lang="en-US" dirty="0" smtClean="0"/>
              <a:t>users have to follow an e-mailed link, or</a:t>
            </a:r>
          </a:p>
          <a:p>
            <a:pPr lvl="1"/>
            <a:r>
              <a:rPr lang="en-US" dirty="0" smtClean="0"/>
              <a:t>initiate the surveys through a web-page</a:t>
            </a:r>
          </a:p>
          <a:p>
            <a:pPr lvl="1"/>
            <a:r>
              <a:rPr lang="en-US" dirty="0" smtClean="0"/>
              <a:t>survey system knows if a respondent has already done a survey.</a:t>
            </a:r>
          </a:p>
          <a:p>
            <a:pPr lvl="1"/>
            <a:r>
              <a:rPr lang="en-US" dirty="0"/>
              <a:t>n</a:t>
            </a:r>
            <a:r>
              <a:rPr lang="en-US" dirty="0" smtClean="0"/>
              <a:t>one knows if system keeps a relation between responses and respondents.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489378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i="1" dirty="0" smtClean="0"/>
              <a:t>2.5 </a:t>
            </a:r>
            <a:r>
              <a:rPr lang="en-GB" i="1" dirty="0"/>
              <a:t>Flexibility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paper surveys</a:t>
            </a:r>
          </a:p>
          <a:p>
            <a:pPr lvl="1" algn="just"/>
            <a:r>
              <a:rPr lang="en-US" dirty="0" smtClean="0"/>
              <a:t>the </a:t>
            </a:r>
            <a:r>
              <a:rPr lang="en-US" dirty="0"/>
              <a:t>respondents, </a:t>
            </a:r>
            <a:r>
              <a:rPr lang="en-US" dirty="0" smtClean="0"/>
              <a:t>usually </a:t>
            </a:r>
            <a:r>
              <a:rPr lang="en-US" dirty="0"/>
              <a:t>are placed in the same public area, </a:t>
            </a:r>
            <a:r>
              <a:rPr lang="en-US" dirty="0" smtClean="0"/>
              <a:t>are </a:t>
            </a:r>
            <a:r>
              <a:rPr lang="en-US" dirty="0"/>
              <a:t>asked to complete </a:t>
            </a:r>
            <a:r>
              <a:rPr lang="en-US" dirty="0" smtClean="0"/>
              <a:t>printed </a:t>
            </a:r>
            <a:r>
              <a:rPr lang="en-US" dirty="0"/>
              <a:t>questionnaires in a stable format </a:t>
            </a:r>
            <a:r>
              <a:rPr lang="en-US" dirty="0" smtClean="0"/>
              <a:t>at </a:t>
            </a:r>
            <a:r>
              <a:rPr lang="en-US" dirty="0"/>
              <a:t>the same </a:t>
            </a:r>
            <a:r>
              <a:rPr lang="en-US" dirty="0" smtClean="0"/>
              <a:t>time.</a:t>
            </a:r>
          </a:p>
          <a:p>
            <a:pPr algn="just"/>
            <a:r>
              <a:rPr lang="en-US" dirty="0" smtClean="0"/>
              <a:t>online surveys</a:t>
            </a:r>
          </a:p>
          <a:p>
            <a:pPr lvl="1" algn="just"/>
            <a:r>
              <a:rPr lang="en-US" dirty="0" smtClean="0"/>
              <a:t>participants have </a:t>
            </a:r>
            <a:r>
              <a:rPr lang="en-US" dirty="0"/>
              <a:t>to complete the surveys at any time at any place individually and in private. </a:t>
            </a:r>
            <a:endParaRPr lang="en-US" dirty="0" smtClean="0"/>
          </a:p>
          <a:p>
            <a:pPr lvl="1" algn="just"/>
            <a:r>
              <a:rPr lang="en-US" dirty="0" smtClean="0"/>
              <a:t>although </a:t>
            </a:r>
            <a:r>
              <a:rPr lang="en-US" dirty="0"/>
              <a:t>technology gives this flexibility, there are many surveys that require specific equipment (pc or laptop, or smartphone or any combination), in order to be completed, influencing the number of participants.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330691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i="1" dirty="0" smtClean="0"/>
              <a:t>2.6 Presentation</a:t>
            </a:r>
            <a:r>
              <a:rPr lang="en-US" i="1" dirty="0" smtClean="0"/>
              <a:t> </a:t>
            </a:r>
            <a:r>
              <a:rPr lang="en-US" i="1" dirty="0"/>
              <a:t>– </a:t>
            </a:r>
            <a:r>
              <a:rPr lang="en-US" i="1" dirty="0" smtClean="0"/>
              <a:t>Appearance </a:t>
            </a:r>
            <a:r>
              <a:rPr lang="en-US" sz="1800" i="1" dirty="0" smtClean="0"/>
              <a:t>1/2</a:t>
            </a:r>
            <a:endParaRPr lang="el-GR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paper surveys</a:t>
            </a:r>
          </a:p>
          <a:p>
            <a:pPr lvl="1"/>
            <a:r>
              <a:rPr lang="en-US" dirty="0" smtClean="0"/>
              <a:t>the questionnaires </a:t>
            </a:r>
            <a:r>
              <a:rPr lang="en-US" dirty="0"/>
              <a:t>has a stable </a:t>
            </a:r>
            <a:r>
              <a:rPr lang="en-US" dirty="0" smtClean="0"/>
              <a:t>format. </a:t>
            </a:r>
          </a:p>
          <a:p>
            <a:pPr lvl="1"/>
            <a:r>
              <a:rPr lang="en-US" dirty="0" smtClean="0"/>
              <a:t>offers </a:t>
            </a:r>
            <a:r>
              <a:rPr lang="en-US" dirty="0"/>
              <a:t>better resolution and a more attractive appearance. </a:t>
            </a:r>
            <a:endParaRPr lang="en-US" dirty="0" smtClean="0"/>
          </a:p>
          <a:p>
            <a:pPr lvl="1"/>
            <a:r>
              <a:rPr lang="en-US" dirty="0" smtClean="0"/>
              <a:t>use a </a:t>
            </a:r>
            <a:r>
              <a:rPr lang="en-US" dirty="0"/>
              <a:t>few pages. </a:t>
            </a:r>
            <a:endParaRPr lang="en-US" dirty="0" smtClean="0"/>
          </a:p>
          <a:p>
            <a:pPr lvl="1"/>
            <a:r>
              <a:rPr lang="en-US" dirty="0" smtClean="0"/>
              <a:t>participant can calculate the amount of needed time. </a:t>
            </a:r>
          </a:p>
          <a:p>
            <a:pPr lvl="1"/>
            <a:r>
              <a:rPr lang="en-US" dirty="0" smtClean="0"/>
              <a:t>there is no filling error </a:t>
            </a:r>
            <a:r>
              <a:rPr lang="en-US" dirty="0"/>
              <a:t>detection. </a:t>
            </a:r>
            <a:endParaRPr lang="en-US" dirty="0" smtClean="0"/>
          </a:p>
          <a:p>
            <a:pPr lvl="1"/>
            <a:r>
              <a:rPr lang="en-US" dirty="0" smtClean="0"/>
              <a:t>free </a:t>
            </a:r>
            <a:r>
              <a:rPr lang="en-US" dirty="0"/>
              <a:t>text fields, </a:t>
            </a:r>
            <a:r>
              <a:rPr lang="en-US" dirty="0" smtClean="0"/>
              <a:t>depending the user’s handwriting can be unreadable.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physiological state (health problems), the age, the educational status or the affective disposition of respondents, makes users find the paper surveys more convenient.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899330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i="1" dirty="0" smtClean="0"/>
              <a:t>2.6 </a:t>
            </a:r>
            <a:r>
              <a:rPr lang="en-GB" i="1" dirty="0"/>
              <a:t>Presentation</a:t>
            </a:r>
            <a:r>
              <a:rPr lang="en-US" i="1" dirty="0" smtClean="0"/>
              <a:t> </a:t>
            </a:r>
            <a:r>
              <a:rPr lang="en-US" i="1" dirty="0"/>
              <a:t>– </a:t>
            </a:r>
            <a:r>
              <a:rPr lang="en-US" i="1" dirty="0" smtClean="0"/>
              <a:t>Appearance</a:t>
            </a:r>
            <a:r>
              <a:rPr lang="en-US" i="1" dirty="0"/>
              <a:t> </a:t>
            </a:r>
            <a:r>
              <a:rPr lang="en-US" sz="1800" i="1" dirty="0" smtClean="0"/>
              <a:t>2/2</a:t>
            </a:r>
            <a:endParaRPr lang="el-GR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online surveys</a:t>
            </a:r>
          </a:p>
          <a:p>
            <a:pPr lvl="1"/>
            <a:r>
              <a:rPr lang="en-US" dirty="0"/>
              <a:t>t</a:t>
            </a:r>
            <a:r>
              <a:rPr lang="en-US" dirty="0" smtClean="0"/>
              <a:t>echnology </a:t>
            </a:r>
            <a:r>
              <a:rPr lang="en-US" dirty="0"/>
              <a:t>itself affects enough OS surveys. </a:t>
            </a:r>
            <a:endParaRPr lang="el-GR" dirty="0" smtClean="0"/>
          </a:p>
          <a:p>
            <a:pPr lvl="1"/>
            <a:r>
              <a:rPr lang="en-US" dirty="0" smtClean="0"/>
              <a:t>displaying </a:t>
            </a:r>
            <a:r>
              <a:rPr lang="en-US" dirty="0"/>
              <a:t>differences </a:t>
            </a:r>
            <a:r>
              <a:rPr lang="en-US" dirty="0" smtClean="0"/>
              <a:t>across devices, </a:t>
            </a:r>
            <a:r>
              <a:rPr lang="en-US" dirty="0"/>
              <a:t>screen-sizes, resolution and operating-systems, </a:t>
            </a:r>
            <a:r>
              <a:rPr lang="en-US" dirty="0" smtClean="0"/>
              <a:t>influence </a:t>
            </a:r>
            <a:r>
              <a:rPr lang="en-US" dirty="0"/>
              <a:t>how participants interpret questions. </a:t>
            </a:r>
            <a:endParaRPr lang="en-US" dirty="0" smtClean="0"/>
          </a:p>
          <a:p>
            <a:pPr lvl="1"/>
            <a:r>
              <a:rPr lang="en-US" dirty="0" smtClean="0"/>
              <a:t>questionnaires consist </a:t>
            </a:r>
            <a:r>
              <a:rPr lang="en-US" dirty="0"/>
              <a:t>of </a:t>
            </a:r>
            <a:r>
              <a:rPr lang="en-US" dirty="0" smtClean="0"/>
              <a:t>many </a:t>
            </a:r>
            <a:r>
              <a:rPr lang="en-US" dirty="0"/>
              <a:t>sequential screens, with few questions per screen. </a:t>
            </a:r>
            <a:endParaRPr lang="en-US" dirty="0" smtClean="0"/>
          </a:p>
          <a:p>
            <a:pPr lvl="1"/>
            <a:r>
              <a:rPr lang="en-US" dirty="0" smtClean="0"/>
              <a:t>users are </a:t>
            </a:r>
            <a:r>
              <a:rPr lang="en-US" dirty="0"/>
              <a:t>asked to give </a:t>
            </a:r>
            <a:r>
              <a:rPr lang="en-US" dirty="0" smtClean="0"/>
              <a:t>their responses </a:t>
            </a:r>
            <a:r>
              <a:rPr lang="en-US" dirty="0"/>
              <a:t>using radio buttons (only one answer is permitted), check boxes (multiple answers), drop down lists (pre-entered answers), text boxes (when a customized response is required). </a:t>
            </a:r>
            <a:r>
              <a:rPr lang="en-US" dirty="0" smtClean="0"/>
              <a:t>An </a:t>
            </a:r>
            <a:r>
              <a:rPr lang="en-US" dirty="0"/>
              <a:t>error completion algorithm advices user to correct errors before </a:t>
            </a:r>
            <a:r>
              <a:rPr lang="en-US" dirty="0" smtClean="0"/>
              <a:t>continues to the next screen. </a:t>
            </a:r>
          </a:p>
          <a:p>
            <a:pPr lvl="1"/>
            <a:r>
              <a:rPr lang="en-US" dirty="0" smtClean="0"/>
              <a:t>implementations </a:t>
            </a:r>
            <a:r>
              <a:rPr lang="en-US" dirty="0"/>
              <a:t>with automated screen forwarding when an answer is </a:t>
            </a:r>
            <a:r>
              <a:rPr lang="en-US" dirty="0" smtClean="0"/>
              <a:t>completed</a:t>
            </a:r>
            <a:r>
              <a:rPr lang="en-US" dirty="0"/>
              <a:t> </a:t>
            </a:r>
            <a:r>
              <a:rPr lang="en-US" dirty="0" smtClean="0"/>
              <a:t>introduce errors after an accidental click.</a:t>
            </a:r>
          </a:p>
          <a:p>
            <a:pPr lvl="1"/>
            <a:r>
              <a:rPr lang="en-US" dirty="0" smtClean="0"/>
              <a:t>participants can’t calculate the filling time and effort this type of survey needs.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822234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THE EXPERIMENT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smtClean="0"/>
              <a:t>The aforementioned factors have shown that the used survey method leads to different behavior. Is it true? Does it affects the usefulness of questionnaires as a BI tool?</a:t>
            </a:r>
          </a:p>
          <a:p>
            <a:pPr marL="0" indent="0" algn="just">
              <a:buNone/>
            </a:pPr>
            <a:r>
              <a:rPr lang="en-US" dirty="0" smtClean="0"/>
              <a:t>So, we </a:t>
            </a:r>
            <a:r>
              <a:rPr lang="en-US" dirty="0"/>
              <a:t>designed a comparative study between </a:t>
            </a:r>
            <a:r>
              <a:rPr lang="en-US" dirty="0" smtClean="0"/>
              <a:t>360 </a:t>
            </a:r>
            <a:r>
              <a:rPr lang="en-US" dirty="0"/>
              <a:t>university students, in order to investigate </a:t>
            </a:r>
            <a:r>
              <a:rPr lang="en-US" dirty="0" smtClean="0"/>
              <a:t>their </a:t>
            </a:r>
            <a:r>
              <a:rPr lang="en-US" dirty="0"/>
              <a:t>behavior </a:t>
            </a:r>
            <a:r>
              <a:rPr lang="en-US" dirty="0" smtClean="0"/>
              <a:t>and </a:t>
            </a:r>
            <a:r>
              <a:rPr lang="en-US" dirty="0"/>
              <a:t>the quality of their </a:t>
            </a:r>
            <a:r>
              <a:rPr lang="en-US" dirty="0" smtClean="0"/>
              <a:t>answers depended on the survey method. </a:t>
            </a:r>
            <a:endParaRPr lang="el-GR" dirty="0"/>
          </a:p>
          <a:p>
            <a:pPr marL="0" indent="0" algn="just">
              <a:buNone/>
            </a:pPr>
            <a:r>
              <a:rPr lang="en-US" dirty="0"/>
              <a:t>We </a:t>
            </a:r>
            <a:r>
              <a:rPr lang="en-US" dirty="0" smtClean="0"/>
              <a:t>compared </a:t>
            </a:r>
            <a:r>
              <a:rPr lang="en-US" dirty="0"/>
              <a:t>response rates, data completeness, honesty, stringency on answers. The experiment included </a:t>
            </a:r>
            <a:r>
              <a:rPr lang="en-US" dirty="0" smtClean="0"/>
              <a:t>two </a:t>
            </a:r>
            <a:r>
              <a:rPr lang="en-US" dirty="0"/>
              <a:t>scenarios. </a:t>
            </a:r>
            <a:endParaRPr lang="el-GR" dirty="0"/>
          </a:p>
          <a:p>
            <a:pPr lvl="0" algn="just"/>
            <a:r>
              <a:rPr lang="en-US" dirty="0"/>
              <a:t>Paper questionnaires filled in a classroom</a:t>
            </a:r>
            <a:endParaRPr lang="el-GR" dirty="0"/>
          </a:p>
          <a:p>
            <a:pPr lvl="0" algn="just"/>
            <a:r>
              <a:rPr lang="en-US" dirty="0" smtClean="0"/>
              <a:t>Online </a:t>
            </a:r>
            <a:r>
              <a:rPr lang="en-US" dirty="0"/>
              <a:t>questionnaires filled in a laboratory </a:t>
            </a:r>
            <a:r>
              <a:rPr lang="en-US" dirty="0" smtClean="0"/>
              <a:t>room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74607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16692"/>
            <a:ext cx="10515600" cy="546027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 </a:t>
            </a:r>
            <a:r>
              <a:rPr lang="en-US" sz="40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The Hellenic Society for Systemic Studies (HSSS) </a:t>
            </a:r>
            <a:endParaRPr lang="en-US" sz="4000" b="1" dirty="0" smtClean="0">
              <a:ln w="12700">
                <a:solidFill>
                  <a:schemeClr val="accent1"/>
                </a:solidFill>
                <a:prstDash val="solid"/>
              </a:ln>
              <a:solidFill>
                <a:srgbClr val="92D050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  <a:p>
            <a:pPr marL="0" indent="0" algn="ctr">
              <a:buNone/>
            </a:pPr>
            <a:r>
              <a:rPr lang="en-US" sz="40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/>
            </a:r>
            <a:br>
              <a:rPr lang="en-US" sz="40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</a:br>
            <a:r>
              <a:rPr lang="en-US" sz="40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15th HSSS National &amp; International Conference</a:t>
            </a:r>
            <a:br>
              <a:rPr lang="en-US" sz="40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</a:br>
            <a:r>
              <a:rPr lang="en-US" sz="4000" b="1" dirty="0" err="1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Systemics</a:t>
            </a:r>
            <a:r>
              <a:rPr lang="en-US" sz="40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 and Business Intelligence</a:t>
            </a:r>
            <a:br>
              <a:rPr lang="en-US" sz="40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</a:br>
            <a:r>
              <a:rPr lang="en-US" sz="40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/>
            </a:r>
            <a:br>
              <a:rPr lang="en-US" sz="40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</a:br>
            <a:r>
              <a:rPr lang="en-US" sz="40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Department of Informatics </a:t>
            </a:r>
            <a:br>
              <a:rPr lang="en-US" sz="40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</a:br>
            <a:r>
              <a:rPr lang="en-US" sz="40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University of Piraeus</a:t>
            </a:r>
            <a:br>
              <a:rPr lang="en-US" sz="40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</a:br>
            <a:r>
              <a:rPr lang="en-US" sz="40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29-30 November 2019</a:t>
            </a:r>
            <a:r>
              <a:rPr lang="el-GR" sz="40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/>
            </a:r>
            <a:br>
              <a:rPr lang="el-GR" sz="40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</a:br>
            <a:r>
              <a:rPr lang="el-G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8793693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/>
          <a:lstStyle/>
          <a:p>
            <a:r>
              <a:rPr lang="en-US" i="1" dirty="0"/>
              <a:t>General Survey Information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1162" y="1415256"/>
            <a:ext cx="8829675" cy="5172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73456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4557665" cy="757505"/>
          </a:xfrm>
        </p:spPr>
        <p:txBody>
          <a:bodyPr/>
          <a:lstStyle/>
          <a:p>
            <a:r>
              <a:rPr lang="en-US" i="1" dirty="0"/>
              <a:t>General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297" y="1427273"/>
            <a:ext cx="2321459" cy="522702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Respondents are more strict on Paper Filled surveys, based on their anonymity. 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4058" y="1138820"/>
            <a:ext cx="8957942" cy="5719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3572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3954048" cy="992895"/>
          </a:xfrm>
        </p:spPr>
        <p:txBody>
          <a:bodyPr/>
          <a:lstStyle/>
          <a:p>
            <a:r>
              <a:rPr lang="en-US" i="1" dirty="0"/>
              <a:t>Teacher specific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811" y="1400112"/>
            <a:ext cx="2777086" cy="534472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Respondents are more strict on Paper Filled surveys, based on their anonymity.  </a:t>
            </a:r>
          </a:p>
          <a:p>
            <a:pPr marL="0" indent="0">
              <a:buNone/>
            </a:pPr>
            <a:r>
              <a:rPr lang="en-US" dirty="0" smtClean="0"/>
              <a:t>This section contains questions that can affect the Teacher-Student relation in case of a non honest answer.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6231" y="1569309"/>
            <a:ext cx="9295769" cy="5288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3852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3788121" cy="1020055"/>
          </a:xfrm>
        </p:spPr>
        <p:txBody>
          <a:bodyPr/>
          <a:lstStyle/>
          <a:p>
            <a:r>
              <a:rPr lang="en-US" i="1" dirty="0"/>
              <a:t>Lesson Specific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335" y="1689824"/>
            <a:ext cx="2792240" cy="430357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Respondents are more strict on Paper Filled surveys, based on their anonymity. 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5051" y="1594022"/>
            <a:ext cx="9276949" cy="5263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8504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3896762" cy="813176"/>
          </a:xfrm>
        </p:spPr>
        <p:txBody>
          <a:bodyPr/>
          <a:lstStyle/>
          <a:p>
            <a:r>
              <a:rPr lang="en-US" i="1" dirty="0"/>
              <a:t> Infrastructure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869" y="1391058"/>
            <a:ext cx="2609061" cy="5254185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Respondents </a:t>
            </a:r>
            <a:r>
              <a:rPr lang="en-US" dirty="0" smtClean="0"/>
              <a:t>give relative answers </a:t>
            </a:r>
            <a:r>
              <a:rPr lang="en-US" dirty="0"/>
              <a:t>on </a:t>
            </a:r>
            <a:r>
              <a:rPr lang="en-US" dirty="0" smtClean="0"/>
              <a:t>different types of surveys, because the questions relate with teacher independent objects. 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5800" y="1495168"/>
            <a:ext cx="9556200" cy="5362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3431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5843257" cy="838986"/>
          </a:xfrm>
        </p:spPr>
        <p:txBody>
          <a:bodyPr/>
          <a:lstStyle/>
          <a:p>
            <a:r>
              <a:rPr lang="en-US" i="1" dirty="0"/>
              <a:t>Students responsibility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762" y="1291471"/>
            <a:ext cx="2670594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Respondents give relative answers on different types of </a:t>
            </a:r>
            <a:r>
              <a:rPr lang="en-US" dirty="0" smtClean="0"/>
              <a:t>surveys.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3209" y="1519881"/>
            <a:ext cx="9528792" cy="5338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9725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T</a:t>
            </a:r>
            <a:r>
              <a:rPr lang="en-US" dirty="0" smtClean="0"/>
              <a:t>he comparison between </a:t>
            </a:r>
            <a:r>
              <a:rPr lang="en-US" dirty="0"/>
              <a:t>the traditional paper-based surveys and the web based on-line </a:t>
            </a:r>
            <a:r>
              <a:rPr lang="en-US" dirty="0" smtClean="0"/>
              <a:t>surveys highlight</a:t>
            </a:r>
            <a:r>
              <a:rPr lang="it-IT" dirty="0" smtClean="0"/>
              <a:t>s</a:t>
            </a:r>
            <a:r>
              <a:rPr lang="en-US" dirty="0" smtClean="0"/>
              <a:t> </a:t>
            </a:r>
            <a:r>
              <a:rPr lang="en-US" dirty="0"/>
              <a:t>the differences on people’s behavior and </a:t>
            </a:r>
            <a:r>
              <a:rPr lang="en-US" dirty="0" smtClean="0"/>
              <a:t>opinion. </a:t>
            </a:r>
          </a:p>
          <a:p>
            <a:pPr marL="0" indent="0" algn="just">
              <a:buNone/>
            </a:pPr>
            <a:r>
              <a:rPr lang="en-US" dirty="0" smtClean="0"/>
              <a:t>These differences can lead to the catastrophic evaluation of the project’s quality.</a:t>
            </a:r>
          </a:p>
          <a:p>
            <a:pPr marL="0" indent="0" algn="just">
              <a:buNone/>
            </a:pPr>
            <a:r>
              <a:rPr lang="it-IT" dirty="0" smtClean="0"/>
              <a:t>Using surveys as a BI tool, needs a carefully designed scenario taking in mind the following parameters...</a:t>
            </a:r>
            <a:endParaRPr lang="en-US" dirty="0"/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292281" cy="1020055"/>
          </a:xfrm>
        </p:spPr>
        <p:txBody>
          <a:bodyPr>
            <a:noAutofit/>
          </a:bodyPr>
          <a:lstStyle/>
          <a:p>
            <a:r>
              <a:rPr lang="en-US" i="1" dirty="0" smtClean="0"/>
              <a:t>Discussion on experiment results </a:t>
            </a:r>
            <a:r>
              <a:rPr lang="en-US" sz="2400" i="1" dirty="0" smtClean="0"/>
              <a:t>1/4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070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Mentioning the consistency…</a:t>
            </a:r>
          </a:p>
          <a:p>
            <a:r>
              <a:rPr lang="en-US" dirty="0" smtClean="0"/>
              <a:t>Paper Filled questionnaires noticed </a:t>
            </a:r>
            <a:r>
              <a:rPr lang="en-US" dirty="0"/>
              <a:t>the best </a:t>
            </a:r>
            <a:r>
              <a:rPr lang="en-US" dirty="0" smtClean="0"/>
              <a:t>rates</a:t>
            </a:r>
            <a:r>
              <a:rPr lang="en-US" dirty="0"/>
              <a:t>,</a:t>
            </a:r>
            <a:r>
              <a:rPr lang="en-US" dirty="0" smtClean="0"/>
              <a:t> the respondents feel </a:t>
            </a:r>
            <a:r>
              <a:rPr lang="en-US" dirty="0"/>
              <a:t>forced to do this </a:t>
            </a:r>
            <a:r>
              <a:rPr lang="en-US" dirty="0" smtClean="0"/>
              <a:t>job because the collector easily checks if the questionnaires are filled . </a:t>
            </a:r>
          </a:p>
          <a:p>
            <a:r>
              <a:rPr lang="en-US" dirty="0" smtClean="0"/>
              <a:t>Online Filled </a:t>
            </a:r>
            <a:r>
              <a:rPr lang="en-US" dirty="0"/>
              <a:t>questionnaires had the worst score, </a:t>
            </a:r>
            <a:r>
              <a:rPr lang="en-US" dirty="0" smtClean="0"/>
              <a:t>some </a:t>
            </a:r>
            <a:r>
              <a:rPr lang="en-US" dirty="0"/>
              <a:t>respondents avoid </a:t>
            </a:r>
            <a:r>
              <a:rPr lang="en-US" dirty="0" smtClean="0"/>
              <a:t>to complete </a:t>
            </a:r>
            <a:r>
              <a:rPr lang="en-US" dirty="0"/>
              <a:t>the </a:t>
            </a:r>
            <a:r>
              <a:rPr lang="en-US" dirty="0" smtClean="0"/>
              <a:t>forms. </a:t>
            </a:r>
          </a:p>
          <a:p>
            <a:pPr marL="0" indent="0">
              <a:buNone/>
            </a:pPr>
            <a:r>
              <a:rPr lang="en-US" dirty="0" smtClean="0"/>
              <a:t>…seems that the online surveys have a minus. 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292281" cy="1020055"/>
          </a:xfrm>
        </p:spPr>
        <p:txBody>
          <a:bodyPr>
            <a:noAutofit/>
          </a:bodyPr>
          <a:lstStyle/>
          <a:p>
            <a:r>
              <a:rPr lang="en-US" i="1" dirty="0" smtClean="0"/>
              <a:t>Discussion on experiment results </a:t>
            </a:r>
            <a:r>
              <a:rPr lang="en-US" sz="2400" i="1" dirty="0"/>
              <a:t>2</a:t>
            </a:r>
            <a:r>
              <a:rPr lang="en-US" sz="2400" i="1" dirty="0" smtClean="0"/>
              <a:t>/4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0011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Mentioning the correctness…</a:t>
            </a:r>
          </a:p>
          <a:p>
            <a:r>
              <a:rPr lang="en-US" dirty="0"/>
              <a:t>Considering filling errors and blank answers, the technology helped users to avoid errors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… seems that </a:t>
            </a:r>
            <a:r>
              <a:rPr lang="en-US" dirty="0"/>
              <a:t>the online surveys have an </a:t>
            </a:r>
            <a:r>
              <a:rPr lang="en-US" dirty="0" smtClean="0"/>
              <a:t>advantage.</a:t>
            </a:r>
            <a:endParaRPr lang="en-US" dirty="0"/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292281" cy="1020055"/>
          </a:xfrm>
        </p:spPr>
        <p:txBody>
          <a:bodyPr>
            <a:noAutofit/>
          </a:bodyPr>
          <a:lstStyle/>
          <a:p>
            <a:r>
              <a:rPr lang="en-US" i="1" dirty="0" smtClean="0"/>
              <a:t>Discussion on experiment results </a:t>
            </a:r>
            <a:r>
              <a:rPr lang="en-US" sz="2400" i="1" dirty="0"/>
              <a:t>3</a:t>
            </a:r>
            <a:r>
              <a:rPr lang="en-US" sz="2400" i="1" dirty="0" smtClean="0"/>
              <a:t>/4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60374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Mentioning the  sincerity and honesty…</a:t>
            </a:r>
          </a:p>
          <a:p>
            <a:r>
              <a:rPr lang="en-US" dirty="0"/>
              <a:t>Paper Filled </a:t>
            </a:r>
            <a:r>
              <a:rPr lang="en-US" dirty="0" smtClean="0"/>
              <a:t>noticed more strict evaluation</a:t>
            </a:r>
            <a:r>
              <a:rPr lang="en-US" dirty="0"/>
              <a:t> , because of the safety of anonymity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Online </a:t>
            </a:r>
            <a:r>
              <a:rPr lang="en-US" dirty="0"/>
              <a:t>Filled </a:t>
            </a:r>
            <a:r>
              <a:rPr lang="en-US" dirty="0" smtClean="0"/>
              <a:t>were more favorable as a result </a:t>
            </a:r>
            <a:r>
              <a:rPr lang="en-US" dirty="0"/>
              <a:t>of the unguaranteed anonymity.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… online surveys makes respondents suspicious with the anonymity.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292281" cy="1020055"/>
          </a:xfrm>
        </p:spPr>
        <p:txBody>
          <a:bodyPr>
            <a:noAutofit/>
          </a:bodyPr>
          <a:lstStyle/>
          <a:p>
            <a:r>
              <a:rPr lang="en-US" i="1" dirty="0" smtClean="0"/>
              <a:t>Discussion on experiment results </a:t>
            </a:r>
            <a:r>
              <a:rPr lang="en-US" sz="2400" i="1" dirty="0"/>
              <a:t>4</a:t>
            </a:r>
            <a:r>
              <a:rPr lang="en-US" sz="2400" i="1" dirty="0" smtClean="0"/>
              <a:t>/4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552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Introduction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Surveys as BI tools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Surveys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Questions that need answers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Involved factors depending on survey </a:t>
            </a:r>
            <a:r>
              <a:rPr lang="en-US" dirty="0" smtClean="0"/>
              <a:t>administration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The experiment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Discussion on experiment results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Future research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Conclusions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3734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/>
              <a:t>After the differences found during the aforementioned experiment a new research is a necessity, trying to find </a:t>
            </a:r>
            <a:r>
              <a:rPr lang="en-US" dirty="0" smtClean="0"/>
              <a:t>answers at questions as:</a:t>
            </a:r>
            <a:endParaRPr lang="en-US" dirty="0"/>
          </a:p>
          <a:p>
            <a:pPr algn="just"/>
            <a:r>
              <a:rPr lang="en-US" dirty="0"/>
              <a:t>Why each respondent’s behavior is different between paper and online survey?</a:t>
            </a:r>
          </a:p>
          <a:p>
            <a:pPr algn="just"/>
            <a:r>
              <a:rPr lang="en-US" dirty="0"/>
              <a:t>Only the anonymity affects their opinion or there are some other reasons?</a:t>
            </a:r>
          </a:p>
          <a:p>
            <a:pPr algn="just"/>
            <a:r>
              <a:rPr lang="en-US" dirty="0"/>
              <a:t>How each one understands the anonymity?</a:t>
            </a:r>
          </a:p>
          <a:p>
            <a:pPr algn="just"/>
            <a:r>
              <a:rPr lang="en-US" dirty="0"/>
              <a:t>What type of questionnaire is more familiar depending on the content / </a:t>
            </a:r>
            <a:r>
              <a:rPr lang="en-US" dirty="0" smtClean="0"/>
              <a:t>construction</a:t>
            </a:r>
            <a:r>
              <a:rPr lang="el-GR" dirty="0" smtClean="0"/>
              <a:t> / </a:t>
            </a:r>
            <a:r>
              <a:rPr lang="en-US" dirty="0" smtClean="0"/>
              <a:t>implementation?</a:t>
            </a:r>
            <a:endParaRPr lang="en-US" dirty="0"/>
          </a:p>
          <a:p>
            <a:pPr algn="just"/>
            <a:r>
              <a:rPr lang="en-US" dirty="0"/>
              <a:t>The </a:t>
            </a:r>
            <a:r>
              <a:rPr lang="en-US" dirty="0" smtClean="0"/>
              <a:t>questionnaire’s </a:t>
            </a:r>
            <a:r>
              <a:rPr lang="en-US" dirty="0"/>
              <a:t>content have a negative effect on the answers?</a:t>
            </a:r>
          </a:p>
          <a:p>
            <a:pPr algn="just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1500656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T</a:t>
            </a:r>
            <a:r>
              <a:rPr lang="en-US" dirty="0" smtClean="0"/>
              <a:t>his </a:t>
            </a:r>
            <a:r>
              <a:rPr lang="en-US" dirty="0"/>
              <a:t>paper </a:t>
            </a:r>
            <a:r>
              <a:rPr lang="en-US" dirty="0" smtClean="0"/>
              <a:t>tried to intelligently investigate </a:t>
            </a:r>
            <a:r>
              <a:rPr lang="en-US" dirty="0"/>
              <a:t>how the questionnaire methods can </a:t>
            </a:r>
            <a:r>
              <a:rPr lang="en-US" dirty="0" smtClean="0"/>
              <a:t>affect the real project’s </a:t>
            </a:r>
            <a:r>
              <a:rPr lang="en-US" dirty="0"/>
              <a:t>quality and which type of questionnaire administration gives more reliable results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majority of differences found on questions related with personal criticism (sections where the respondent’s anonymity plays a significant role</a:t>
            </a:r>
            <a:r>
              <a:rPr lang="en-US" dirty="0" smtClean="0"/>
              <a:t>). </a:t>
            </a:r>
          </a:p>
          <a:p>
            <a:pPr marL="0" indent="0">
              <a:buNone/>
            </a:pPr>
            <a:r>
              <a:rPr lang="en-US" dirty="0" smtClean="0"/>
              <a:t>As </a:t>
            </a:r>
            <a:r>
              <a:rPr lang="en-US" dirty="0"/>
              <a:t>a result, the quality check of a project using questionnaires, needs attentive design, trying to avoid points that introduce uncertainties and are able to spoil the real opinion of the respondents.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88629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98908" y="2398924"/>
            <a:ext cx="7643631" cy="427809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THANK YOU . . . </a:t>
            </a:r>
          </a:p>
          <a:p>
            <a:pPr algn="ctr"/>
            <a:r>
              <a:rPr lang="en-US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92D05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. . . FOR YOUR ATTENTION</a:t>
            </a:r>
          </a:p>
          <a:p>
            <a:pPr algn="ctr"/>
            <a:endParaRPr lang="en-US" sz="5400" b="1" dirty="0" smtClean="0">
              <a:ln w="12700">
                <a:solidFill>
                  <a:schemeClr val="accent1"/>
                </a:solidFill>
                <a:prstDash val="solid"/>
              </a:ln>
              <a:solidFill>
                <a:srgbClr val="92D050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  <a:p>
            <a:pPr algn="ctr"/>
            <a:endParaRPr lang="en-US" sz="5400" b="1" dirty="0">
              <a:ln w="12700">
                <a:solidFill>
                  <a:schemeClr val="accent1"/>
                </a:solidFill>
                <a:prstDash val="solid"/>
              </a:ln>
              <a:solidFill>
                <a:srgbClr val="92D050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  <a:p>
            <a:pPr algn="ctr"/>
            <a:r>
              <a:rPr lang="en-US" sz="28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Have you any questions?</a:t>
            </a:r>
          </a:p>
          <a:p>
            <a:pPr algn="ctr"/>
            <a:r>
              <a:rPr lang="en-US" sz="28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Email me at:  mandello@upatras.gr</a:t>
            </a:r>
            <a:endParaRPr lang="en-US" sz="2800" b="1" cap="none" spc="0" dirty="0">
              <a:ln w="12700">
                <a:solidFill>
                  <a:schemeClr val="accent1"/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22106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The past decades the technology has noted an exploded advance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Technology is </a:t>
            </a:r>
            <a:r>
              <a:rPr lang="en-US" dirty="0"/>
              <a:t>involved on each everyday action. </a:t>
            </a:r>
            <a:endParaRPr lang="en-US" dirty="0" smtClean="0"/>
          </a:p>
          <a:p>
            <a:pPr algn="just"/>
            <a:r>
              <a:rPr lang="en-US" dirty="0" smtClean="0"/>
              <a:t>Internet </a:t>
            </a:r>
            <a:r>
              <a:rPr lang="en-US" dirty="0"/>
              <a:t>usage and computer-mediated communication has also made incredible advance and has changed the way people communicate. </a:t>
            </a:r>
            <a:endParaRPr lang="en-US" dirty="0" smtClean="0"/>
          </a:p>
          <a:p>
            <a:pPr algn="just"/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internet technology, has influenced </a:t>
            </a:r>
            <a:r>
              <a:rPr lang="en-US" dirty="0" smtClean="0"/>
              <a:t>the </a:t>
            </a:r>
            <a:r>
              <a:rPr lang="en-US" dirty="0"/>
              <a:t>way professionals conducts the customers.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Introduction </a:t>
            </a:r>
            <a:r>
              <a:rPr lang="en-US" sz="2000" dirty="0" smtClean="0"/>
              <a:t>1/4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584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/>
              <a:t>An area which internet technology has influenced in large scale is the </a:t>
            </a:r>
            <a:r>
              <a:rPr lang="en-US" dirty="0" smtClean="0"/>
              <a:t>Business Intelligence (BI).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BI </a:t>
            </a:r>
            <a:r>
              <a:rPr lang="en-US" dirty="0"/>
              <a:t>is a philosophy that leverages software and services to transform data into usable knowledge that inform an organization’s </a:t>
            </a:r>
            <a:r>
              <a:rPr lang="en-US" dirty="0" smtClean="0"/>
              <a:t>strategic and tactical business </a:t>
            </a:r>
            <a:r>
              <a:rPr lang="en-US" dirty="0"/>
              <a:t>decisions</a:t>
            </a:r>
            <a:r>
              <a:rPr lang="en-US" dirty="0" smtClean="0"/>
              <a:t>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Introduction </a:t>
            </a:r>
            <a:r>
              <a:rPr lang="en-US" sz="2000" dirty="0"/>
              <a:t>2</a:t>
            </a:r>
            <a:r>
              <a:rPr lang="en-US" sz="2000" dirty="0" smtClean="0"/>
              <a:t>/4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080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/>
              <a:t>BI tools access and analyze data sets and present analytical findings in reports, dashboards, graphs and maps to provide users with detailed intelligence about the state of the business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endParaRPr lang="el-GR" dirty="0"/>
          </a:p>
          <a:p>
            <a:pPr marL="0" indent="0" algn="just">
              <a:buNone/>
            </a:pPr>
            <a:r>
              <a:rPr lang="en-US" dirty="0" smtClean="0"/>
              <a:t>The </a:t>
            </a:r>
            <a:r>
              <a:rPr lang="en-US" dirty="0"/>
              <a:t>term </a:t>
            </a:r>
            <a:r>
              <a:rPr lang="en-US" dirty="0" smtClean="0"/>
              <a:t>BI also </a:t>
            </a:r>
            <a:r>
              <a:rPr lang="en-US" dirty="0"/>
              <a:t>refers to a </a:t>
            </a:r>
            <a:r>
              <a:rPr lang="en-US" dirty="0" smtClean="0"/>
              <a:t>wide range </a:t>
            </a:r>
            <a:r>
              <a:rPr lang="en-US" dirty="0"/>
              <a:t>of tools that provide quick, easy-to-digest access to insights about an organization's current state, based on available data.</a:t>
            </a:r>
            <a:r>
              <a:rPr lang="en-US" b="1" dirty="0"/>
              <a:t> </a:t>
            </a:r>
            <a:endParaRPr lang="el-GR" dirty="0"/>
          </a:p>
          <a:p>
            <a:pPr marL="0" indent="0" algn="just">
              <a:buNone/>
            </a:pPr>
            <a:endParaRPr lang="el-GR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Introduction </a:t>
            </a:r>
            <a:r>
              <a:rPr lang="en-US" sz="2000" dirty="0"/>
              <a:t>3</a:t>
            </a:r>
            <a:r>
              <a:rPr lang="en-US" sz="2000" dirty="0" smtClean="0"/>
              <a:t>/4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404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011930" cy="479759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A</a:t>
            </a:r>
            <a:r>
              <a:rPr lang="it-IT" dirty="0"/>
              <a:t> </a:t>
            </a:r>
            <a:r>
              <a:rPr lang="it-IT" dirty="0" smtClean="0"/>
              <a:t>helpful </a:t>
            </a:r>
            <a:r>
              <a:rPr lang="en-US" dirty="0" smtClean="0"/>
              <a:t>tool to collect useful data relative with the BI purpose is the questionnaires.</a:t>
            </a:r>
          </a:p>
          <a:p>
            <a:pPr marL="0" indent="0" algn="just">
              <a:buNone/>
            </a:pPr>
            <a:r>
              <a:rPr lang="en-US" dirty="0" smtClean="0"/>
              <a:t>Nowadays, the </a:t>
            </a:r>
            <a:r>
              <a:rPr lang="en-US" dirty="0"/>
              <a:t>survey </a:t>
            </a:r>
            <a:r>
              <a:rPr lang="en-US" dirty="0" smtClean="0"/>
              <a:t>conduction consists of:</a:t>
            </a:r>
          </a:p>
          <a:p>
            <a:pPr algn="just"/>
            <a:r>
              <a:rPr lang="en-US" dirty="0" smtClean="0"/>
              <a:t>the </a:t>
            </a:r>
            <a:r>
              <a:rPr lang="en-US" dirty="0"/>
              <a:t>traditional paper surveys (PS) </a:t>
            </a:r>
            <a:r>
              <a:rPr lang="en-US" dirty="0" smtClean="0"/>
              <a:t>that have </a:t>
            </a:r>
            <a:r>
              <a:rPr lang="en-US" dirty="0"/>
              <a:t>lost a large percentage, </a:t>
            </a:r>
            <a:r>
              <a:rPr lang="en-US" dirty="0" smtClean="0"/>
              <a:t>and </a:t>
            </a:r>
          </a:p>
          <a:p>
            <a:pPr algn="just"/>
            <a:r>
              <a:rPr lang="en-US" dirty="0" smtClean="0"/>
              <a:t>the </a:t>
            </a:r>
            <a:r>
              <a:rPr lang="en-US" dirty="0"/>
              <a:t>online surveys (OS) </a:t>
            </a:r>
            <a:r>
              <a:rPr lang="en-US" dirty="0" smtClean="0"/>
              <a:t>that have </a:t>
            </a:r>
            <a:r>
              <a:rPr lang="en-US" dirty="0"/>
              <a:t>enhanced their popularity. </a:t>
            </a:r>
          </a:p>
          <a:p>
            <a:pPr marL="0" indent="0" algn="just">
              <a:buNone/>
            </a:pPr>
            <a:r>
              <a:rPr lang="en-US" dirty="0"/>
              <a:t>BUT…</a:t>
            </a:r>
          </a:p>
          <a:p>
            <a:pPr algn="just"/>
            <a:r>
              <a:rPr lang="en-US" dirty="0"/>
              <a:t>Which type is more efficient? </a:t>
            </a:r>
          </a:p>
          <a:p>
            <a:pPr algn="just"/>
            <a:r>
              <a:rPr lang="en-US" dirty="0"/>
              <a:t>Are there pros and cons? </a:t>
            </a:r>
          </a:p>
          <a:p>
            <a:pPr algn="just"/>
            <a:r>
              <a:rPr lang="en-US" dirty="0"/>
              <a:t>Is the replacement of one method with the other achievable?</a:t>
            </a:r>
          </a:p>
          <a:p>
            <a:pPr marL="0" indent="0" algn="just">
              <a:buNone/>
            </a:pPr>
            <a:endParaRPr lang="el-GR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Introduction </a:t>
            </a:r>
            <a:r>
              <a:rPr lang="en-US" sz="2000" dirty="0"/>
              <a:t>4</a:t>
            </a:r>
            <a:r>
              <a:rPr lang="en-US" sz="2000" dirty="0" smtClean="0"/>
              <a:t>/4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3523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Surveys as a BI tool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/>
              <a:t>In this </a:t>
            </a:r>
            <a:r>
              <a:rPr lang="en-US" dirty="0" smtClean="0"/>
              <a:t>paper:</a:t>
            </a:r>
          </a:p>
          <a:p>
            <a:pPr algn="just"/>
            <a:r>
              <a:rPr lang="en-US" dirty="0" smtClean="0"/>
              <a:t>At first, we will </a:t>
            </a:r>
            <a:r>
              <a:rPr lang="en-US" dirty="0"/>
              <a:t>investigate how each </a:t>
            </a:r>
            <a:r>
              <a:rPr lang="en-US" dirty="0" smtClean="0"/>
              <a:t>survey method </a:t>
            </a:r>
            <a:r>
              <a:rPr lang="en-US" dirty="0"/>
              <a:t>achieves its goal and try to find if one is better against the </a:t>
            </a:r>
            <a:r>
              <a:rPr lang="en-US" dirty="0" smtClean="0"/>
              <a:t>other as a BI tool. </a:t>
            </a:r>
          </a:p>
          <a:p>
            <a:pPr lvl="1" algn="just"/>
            <a:r>
              <a:rPr lang="en-US" dirty="0"/>
              <a:t>The subject of this study is the Educational </a:t>
            </a:r>
            <a:r>
              <a:rPr lang="en-US" dirty="0" smtClean="0"/>
              <a:t>process. </a:t>
            </a:r>
          </a:p>
          <a:p>
            <a:pPr algn="just"/>
            <a:r>
              <a:rPr lang="en-US" dirty="0" smtClean="0"/>
              <a:t>Secondly, </a:t>
            </a:r>
            <a:r>
              <a:rPr lang="en-US" dirty="0"/>
              <a:t>we will present a research have done between students, using the same target group and </a:t>
            </a:r>
            <a:r>
              <a:rPr lang="en-US" dirty="0" smtClean="0"/>
              <a:t>content, </a:t>
            </a:r>
            <a:r>
              <a:rPr lang="en-US" dirty="0"/>
              <a:t>asking them to respond on different survey types in order to study their behavior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As a result we will show the survey suitability as a BI tool, and how the used method affects users behavior/opinion and the quantity/quality.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254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57608"/>
            <a:ext cx="10515600" cy="4719355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 smtClean="0"/>
              <a:t>… are </a:t>
            </a:r>
            <a:r>
              <a:rPr lang="en-US" dirty="0"/>
              <a:t>the greatest way to influence the decisions are made almost about everything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before </a:t>
            </a:r>
            <a:r>
              <a:rPr lang="en-US" dirty="0"/>
              <a:t>a new product’s </a:t>
            </a:r>
            <a:r>
              <a:rPr lang="en-US" dirty="0" smtClean="0"/>
              <a:t>presentation</a:t>
            </a:r>
            <a:r>
              <a:rPr lang="el-GR" dirty="0" smtClean="0"/>
              <a:t>,</a:t>
            </a:r>
            <a:r>
              <a:rPr lang="en-US" dirty="0" smtClean="0"/>
              <a:t> </a:t>
            </a:r>
            <a:r>
              <a:rPr lang="en-US" dirty="0"/>
              <a:t>is used to modify its characteristics in order to be widely accepted. </a:t>
            </a:r>
            <a:endParaRPr lang="en-US" dirty="0" smtClean="0"/>
          </a:p>
          <a:p>
            <a:pPr algn="just"/>
            <a:r>
              <a:rPr lang="en-US" dirty="0"/>
              <a:t>p</a:t>
            </a:r>
            <a:r>
              <a:rPr lang="en-US" dirty="0" smtClean="0"/>
              <a:t>roducts </a:t>
            </a:r>
            <a:r>
              <a:rPr lang="en-US" dirty="0"/>
              <a:t>or services can be evaluated using the appropriate survey. </a:t>
            </a:r>
            <a:endParaRPr lang="en-US" dirty="0" smtClean="0"/>
          </a:p>
          <a:p>
            <a:pPr algn="just"/>
            <a:r>
              <a:rPr lang="en-US" dirty="0" smtClean="0"/>
              <a:t>influence people's behavior. Before an election runoff, a survey gives the predicted results. Also, the presented results are often able to change the voter's intention to vote. </a:t>
            </a:r>
          </a:p>
          <a:p>
            <a:pPr marL="0" indent="0" algn="just">
              <a:buNone/>
            </a:pPr>
            <a:r>
              <a:rPr lang="en-US" dirty="0" smtClean="0"/>
              <a:t>… can </a:t>
            </a:r>
            <a:r>
              <a:rPr lang="en-US" dirty="0"/>
              <a:t>be distinguished in many categories, dependent on </a:t>
            </a:r>
            <a:endParaRPr lang="en-US" dirty="0" smtClean="0"/>
          </a:p>
          <a:p>
            <a:pPr algn="just"/>
            <a:r>
              <a:rPr lang="en-US" dirty="0" smtClean="0"/>
              <a:t>the content</a:t>
            </a:r>
          </a:p>
          <a:p>
            <a:pPr algn="just"/>
            <a:r>
              <a:rPr lang="en-US" dirty="0" smtClean="0"/>
              <a:t>the </a:t>
            </a:r>
            <a:r>
              <a:rPr lang="en-US" dirty="0"/>
              <a:t>target group, </a:t>
            </a:r>
            <a:endParaRPr lang="en-US" dirty="0" smtClean="0"/>
          </a:p>
          <a:p>
            <a:pPr algn="just"/>
            <a:r>
              <a:rPr lang="en-US" dirty="0" smtClean="0"/>
              <a:t>the </a:t>
            </a:r>
            <a:r>
              <a:rPr lang="en-US" dirty="0"/>
              <a:t>geographic coverage, </a:t>
            </a:r>
            <a:endParaRPr lang="en-US" dirty="0" smtClean="0"/>
          </a:p>
          <a:p>
            <a:pPr algn="just"/>
            <a:r>
              <a:rPr lang="en-US" dirty="0" smtClean="0"/>
              <a:t>the </a:t>
            </a:r>
            <a:r>
              <a:rPr lang="en-US" dirty="0"/>
              <a:t>distribution type.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334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1914</TotalTime>
  <Words>1911</Words>
  <Application>Microsoft Office PowerPoint</Application>
  <PresentationFormat>Ευρεία οθόνη</PresentationFormat>
  <Paragraphs>189</Paragraphs>
  <Slides>32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32</vt:i4>
      </vt:variant>
    </vt:vector>
  </HeadingPairs>
  <TitlesOfParts>
    <vt:vector size="38" baseType="lpstr">
      <vt:lpstr>Arial</vt:lpstr>
      <vt:lpstr>Calibri</vt:lpstr>
      <vt:lpstr>Calibri Light</vt:lpstr>
      <vt:lpstr>Times New Roman</vt:lpstr>
      <vt:lpstr>Wingdings</vt:lpstr>
      <vt:lpstr>Office Theme</vt:lpstr>
      <vt:lpstr>Παρουσίαση του PowerPoint</vt:lpstr>
      <vt:lpstr>Παρουσίαση του PowerPoint</vt:lpstr>
      <vt:lpstr>Presentation Overview</vt:lpstr>
      <vt:lpstr>Introduction 1/4</vt:lpstr>
      <vt:lpstr>Introduction 2/4</vt:lpstr>
      <vt:lpstr>Introduction 3/4</vt:lpstr>
      <vt:lpstr>Introduction 4/4</vt:lpstr>
      <vt:lpstr>Surveys as a BI tool</vt:lpstr>
      <vt:lpstr>Surveys</vt:lpstr>
      <vt:lpstr>Questions that need answers.</vt:lpstr>
      <vt:lpstr>Involved factors depending on survey administration</vt:lpstr>
      <vt:lpstr>2.1 Cost</vt:lpstr>
      <vt:lpstr>2.2 Impact – Population – Target Group</vt:lpstr>
      <vt:lpstr>2.3 Speed of distribution – time to complete – response rates</vt:lpstr>
      <vt:lpstr>2.4 Reliability – Confidentiality</vt:lpstr>
      <vt:lpstr>2.5 Flexibility</vt:lpstr>
      <vt:lpstr>2.6 Presentation – Appearance 1/2</vt:lpstr>
      <vt:lpstr>2.6 Presentation – Appearance 2/2</vt:lpstr>
      <vt:lpstr>THE EXPERIMENT</vt:lpstr>
      <vt:lpstr>General Survey Information</vt:lpstr>
      <vt:lpstr>General questions</vt:lpstr>
      <vt:lpstr>Teacher specific</vt:lpstr>
      <vt:lpstr>Lesson Specific</vt:lpstr>
      <vt:lpstr> Infrastructure</vt:lpstr>
      <vt:lpstr>Students responsibility</vt:lpstr>
      <vt:lpstr>Discussion on experiment results 1/4</vt:lpstr>
      <vt:lpstr>Discussion on experiment results 2/4</vt:lpstr>
      <vt:lpstr>Discussion on experiment results 3/4</vt:lpstr>
      <vt:lpstr>Discussion on experiment results 4/4</vt:lpstr>
      <vt:lpstr>Future research</vt:lpstr>
      <vt:lpstr>Conclusion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georgem</dc:creator>
  <cp:lastModifiedBy>groumpos</cp:lastModifiedBy>
  <cp:revision>98</cp:revision>
  <dcterms:created xsi:type="dcterms:W3CDTF">2019-09-11T12:07:47Z</dcterms:created>
  <dcterms:modified xsi:type="dcterms:W3CDTF">2019-11-26T08:41:46Z</dcterms:modified>
</cp:coreProperties>
</file>